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58" r:id="rId5"/>
    <p:sldId id="260" r:id="rId6"/>
    <p:sldId id="261" r:id="rId7"/>
    <p:sldId id="269" r:id="rId8"/>
    <p:sldId id="270" r:id="rId9"/>
    <p:sldId id="262" r:id="rId10"/>
    <p:sldId id="263" r:id="rId11"/>
    <p:sldId id="276" r:id="rId12"/>
    <p:sldId id="264" r:id="rId13"/>
    <p:sldId id="275" r:id="rId14"/>
    <p:sldId id="265" r:id="rId15"/>
    <p:sldId id="266" r:id="rId16"/>
    <p:sldId id="267" r:id="rId17"/>
    <p:sldId id="268" r:id="rId18"/>
    <p:sldId id="272" r:id="rId19"/>
    <p:sldId id="273" r:id="rId20"/>
    <p:sldId id="274" r:id="rId21"/>
    <p:sldId id="278" r:id="rId22"/>
    <p:sldId id="279" r:id="rId23"/>
    <p:sldId id="280" r:id="rId24"/>
    <p:sldId id="281" r:id="rId25"/>
    <p:sldId id="282" r:id="rId26"/>
    <p:sldId id="271" r:id="rId27"/>
    <p:sldId id="27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08CA26C6-5FAA-4C96-AAD3-79F5A9954E6E}" type="datetimeFigureOut">
              <a:rPr lang="en-US" smtClean="0"/>
              <a:pPr/>
              <a:t>12/26/2018</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AC7F4B81-448B-4E1C-BF55-1E1358CFB1A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8CA26C6-5FAA-4C96-AAD3-79F5A9954E6E}" type="datetimeFigureOut">
              <a:rPr lang="en-US" smtClean="0"/>
              <a:pPr/>
              <a:t>12/26/2018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C7F4B81-448B-4E1C-BF55-1E1358CFB1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08CA26C6-5FAA-4C96-AAD3-79F5A9954E6E}" type="datetimeFigureOut">
              <a:rPr lang="en-US" smtClean="0"/>
              <a:pPr/>
              <a:t>12/26/2018</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AC7F4B81-448B-4E1C-BF55-1E1358CFB1A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8CA26C6-5FAA-4C96-AAD3-79F5A9954E6E}" type="datetimeFigureOut">
              <a:rPr lang="en-US" smtClean="0"/>
              <a:pPr/>
              <a:t>12/26/2018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C7F4B81-448B-4E1C-BF55-1E1358CFB1A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08CA26C6-5FAA-4C96-AAD3-79F5A9954E6E}" type="datetimeFigureOut">
              <a:rPr lang="en-US" smtClean="0"/>
              <a:pPr/>
              <a:t>12/26/2018</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AC7F4B81-448B-4E1C-BF55-1E1358CFB1A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8CA26C6-5FAA-4C96-AAD3-79F5A9954E6E}" type="datetimeFigureOut">
              <a:rPr lang="en-US" smtClean="0"/>
              <a:pPr/>
              <a:t>12/26/2018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C7F4B81-448B-4E1C-BF55-1E1358CFB1A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8CA26C6-5FAA-4C96-AAD3-79F5A9954E6E}" type="datetimeFigureOut">
              <a:rPr lang="en-US" smtClean="0"/>
              <a:pPr/>
              <a:t>12/26/2018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C7F4B81-448B-4E1C-BF55-1E1358CFB1A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8CA26C6-5FAA-4C96-AAD3-79F5A9954E6E}" type="datetimeFigureOut">
              <a:rPr lang="en-US" smtClean="0"/>
              <a:pPr/>
              <a:t>12/26/2018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C7F4B81-448B-4E1C-BF55-1E1358CFB1A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08CA26C6-5FAA-4C96-AAD3-79F5A9954E6E}" type="datetimeFigureOut">
              <a:rPr lang="en-US" smtClean="0"/>
              <a:pPr/>
              <a:t>12/26/2018</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AC7F4B81-448B-4E1C-BF55-1E1358CFB1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8CA26C6-5FAA-4C96-AAD3-79F5A9954E6E}" type="datetimeFigureOut">
              <a:rPr lang="en-US" smtClean="0"/>
              <a:pPr/>
              <a:t>12/26/2018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C7F4B81-448B-4E1C-BF55-1E1358CFB1A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08CA26C6-5FAA-4C96-AAD3-79F5A9954E6E}" type="datetimeFigureOut">
              <a:rPr lang="en-US" smtClean="0"/>
              <a:pPr/>
              <a:t>12/26/2018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C7F4B81-448B-4E1C-BF55-1E1358CFB1AE}"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08CA26C6-5FAA-4C96-AAD3-79F5A9954E6E}" type="datetimeFigureOut">
              <a:rPr lang="en-US" smtClean="0"/>
              <a:pPr/>
              <a:t>12/26/2018</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AC7F4B81-448B-4E1C-BF55-1E1358CFB1A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un.org/womenwatch/daw/beijing/platform/index.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990599"/>
          </a:xfrm>
        </p:spPr>
        <p:txBody>
          <a:bodyPr>
            <a:normAutofit fontScale="90000"/>
          </a:bodyPr>
          <a:lstStyle/>
          <a:p>
            <a:r>
              <a:rPr lang="en-US" dirty="0" smtClean="0"/>
              <a:t>Gender Mainstreaming: Concepts and Approaches </a:t>
            </a:r>
            <a:endParaRPr lang="en-US" dirty="0"/>
          </a:p>
        </p:txBody>
      </p:sp>
      <p:sp>
        <p:nvSpPr>
          <p:cNvPr id="3" name="Subtitle 2"/>
          <p:cNvSpPr>
            <a:spLocks noGrp="1"/>
          </p:cNvSpPr>
          <p:nvPr>
            <p:ph type="subTitle" idx="1"/>
          </p:nvPr>
        </p:nvSpPr>
        <p:spPr>
          <a:xfrm>
            <a:off x="685800" y="1447800"/>
            <a:ext cx="7848600" cy="4953000"/>
          </a:xfrm>
        </p:spPr>
        <p:txBody>
          <a:bodyPr/>
          <a:lstStyle/>
          <a:p>
            <a:endParaRPr lang="en-US" dirty="0"/>
          </a:p>
        </p:txBody>
      </p:sp>
      <p:pic>
        <p:nvPicPr>
          <p:cNvPr id="1027" name="Picture 3" descr="C:\Users\Dell\Desktop\gender-mainstreaming-concepts-and-approaches-2-638.jpg"/>
          <p:cNvPicPr>
            <a:picLocks noChangeAspect="1" noChangeArrowheads="1"/>
          </p:cNvPicPr>
          <p:nvPr/>
        </p:nvPicPr>
        <p:blipFill>
          <a:blip r:embed="rId2" cstate="print"/>
          <a:srcRect/>
          <a:stretch>
            <a:fillRect/>
          </a:stretch>
        </p:blipFill>
        <p:spPr bwMode="auto">
          <a:xfrm>
            <a:off x="304800" y="1219200"/>
            <a:ext cx="8839200" cy="5334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How GM works right now</a:t>
            </a:r>
            <a:r>
              <a:rPr lang="en-US" dirty="0" smtClean="0"/>
              <a:t> </a:t>
            </a:r>
            <a:endParaRPr lang="en-US" dirty="0"/>
          </a:p>
        </p:txBody>
      </p:sp>
      <p:sp>
        <p:nvSpPr>
          <p:cNvPr id="3" name="Content Placeholder 2"/>
          <p:cNvSpPr>
            <a:spLocks noGrp="1"/>
          </p:cNvSpPr>
          <p:nvPr>
            <p:ph idx="1"/>
          </p:nvPr>
        </p:nvSpPr>
        <p:spPr/>
        <p:txBody>
          <a:bodyPr/>
          <a:lstStyle/>
          <a:p>
            <a:pPr>
              <a:buNone/>
              <a:defRPr/>
            </a:pPr>
            <a:r>
              <a:rPr lang="en-US" b="1" dirty="0" smtClean="0"/>
              <a:t>Organizations have launched transformation processes:</a:t>
            </a:r>
            <a:r>
              <a:rPr lang="en-US" dirty="0" smtClean="0"/>
              <a:t> </a:t>
            </a:r>
          </a:p>
          <a:p>
            <a:pPr>
              <a:defRPr/>
            </a:pPr>
            <a:r>
              <a:rPr lang="en-US" dirty="0" smtClean="0"/>
              <a:t>Established gender units and focal points</a:t>
            </a:r>
          </a:p>
          <a:p>
            <a:pPr>
              <a:defRPr/>
            </a:pPr>
            <a:r>
              <a:rPr lang="en-US" dirty="0" smtClean="0"/>
              <a:t>Restructured internal systems and procedures</a:t>
            </a:r>
          </a:p>
          <a:p>
            <a:pPr>
              <a:defRPr/>
            </a:pPr>
            <a:r>
              <a:rPr lang="en-US" dirty="0" smtClean="0"/>
              <a:t>Held gender training programs for all</a:t>
            </a:r>
          </a:p>
          <a:p>
            <a:pPr>
              <a:defRPr/>
            </a:pPr>
            <a:r>
              <a:rPr lang="en-US" dirty="0" smtClean="0"/>
              <a:t>Attempted to change attitudes and values, especially male bias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22960"/>
          </a:xfrm>
        </p:spPr>
        <p:txBody>
          <a:bodyPr/>
          <a:lstStyle/>
          <a:p>
            <a:r>
              <a:rPr lang="en-US" dirty="0" smtClean="0"/>
              <a:t>Activity</a:t>
            </a:r>
            <a:endParaRPr lang="en-US" dirty="0"/>
          </a:p>
        </p:txBody>
      </p:sp>
      <p:sp>
        <p:nvSpPr>
          <p:cNvPr id="3" name="Content Placeholder 2"/>
          <p:cNvSpPr>
            <a:spLocks noGrp="1"/>
          </p:cNvSpPr>
          <p:nvPr>
            <p:ph idx="1"/>
          </p:nvPr>
        </p:nvSpPr>
        <p:spPr>
          <a:xfrm>
            <a:off x="457200" y="1371600"/>
            <a:ext cx="7239000" cy="5084136"/>
          </a:xfrm>
        </p:spPr>
        <p:txBody>
          <a:bodyPr/>
          <a:lstStyle/>
          <a:p>
            <a:r>
              <a:rPr lang="en-US" dirty="0" smtClean="0"/>
              <a:t>Identify male biased values and attitudes in your own communities?</a:t>
            </a:r>
          </a:p>
          <a:p>
            <a:r>
              <a:rPr lang="en-US" dirty="0" smtClean="0"/>
              <a:t>___________________________________________________________________________________________________________________________________________________________</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Challenges in implementation</a:t>
            </a:r>
            <a:r>
              <a:rPr lang="en-US" dirty="0" smtClean="0"/>
              <a:t> </a:t>
            </a:r>
            <a:endParaRPr lang="en-US" dirty="0"/>
          </a:p>
        </p:txBody>
      </p:sp>
      <p:sp>
        <p:nvSpPr>
          <p:cNvPr id="3" name="Content Placeholder 2"/>
          <p:cNvSpPr>
            <a:spLocks noGrp="1"/>
          </p:cNvSpPr>
          <p:nvPr>
            <p:ph idx="1"/>
          </p:nvPr>
        </p:nvSpPr>
        <p:spPr/>
        <p:txBody>
          <a:bodyPr/>
          <a:lstStyle/>
          <a:p>
            <a:pPr algn="just">
              <a:defRPr/>
            </a:pPr>
            <a:r>
              <a:rPr lang="en-US" dirty="0" smtClean="0"/>
              <a:t>Significant resistance</a:t>
            </a:r>
          </a:p>
          <a:p>
            <a:pPr algn="just">
              <a:defRPr/>
            </a:pPr>
            <a:r>
              <a:rPr lang="en-US" dirty="0" smtClean="0"/>
              <a:t>Difficult to change attitudes and values</a:t>
            </a:r>
          </a:p>
          <a:p>
            <a:pPr algn="just">
              <a:defRPr/>
            </a:pPr>
            <a:r>
              <a:rPr lang="en-US" dirty="0" smtClean="0"/>
              <a:t>An absence of focus on gender in operations</a:t>
            </a:r>
          </a:p>
          <a:p>
            <a:pPr algn="just">
              <a:defRPr/>
            </a:pPr>
            <a:r>
              <a:rPr lang="en-US" dirty="0" smtClean="0"/>
              <a:t>A struggle to implement organizational structural and attitudinal changes rather than changes in operations</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CHARACTERISTICS OF GENDER MAINSTREAMING </a:t>
            </a:r>
            <a:endParaRPr lang="en-US" dirty="0"/>
          </a:p>
        </p:txBody>
      </p:sp>
      <p:sp>
        <p:nvSpPr>
          <p:cNvPr id="3" name="Content Placeholder 2"/>
          <p:cNvSpPr>
            <a:spLocks noGrp="1"/>
          </p:cNvSpPr>
          <p:nvPr>
            <p:ph idx="1"/>
          </p:nvPr>
        </p:nvSpPr>
        <p:spPr/>
        <p:txBody>
          <a:bodyPr>
            <a:normAutofit fontScale="85000" lnSpcReduction="20000"/>
          </a:bodyPr>
          <a:lstStyle/>
          <a:p>
            <a:pPr>
              <a:buNone/>
            </a:pPr>
            <a:endParaRPr lang="en-US" dirty="0" smtClean="0"/>
          </a:p>
          <a:p>
            <a:pPr algn="just"/>
            <a:r>
              <a:rPr lang="en-US" dirty="0" smtClean="0"/>
              <a:t>Gender mainstreaming is a </a:t>
            </a:r>
            <a:r>
              <a:rPr lang="en-US" b="1" dirty="0" smtClean="0"/>
              <a:t>globally accepted strategy for promoting gender equality </a:t>
            </a:r>
            <a:endParaRPr lang="en-US" dirty="0" smtClean="0"/>
          </a:p>
          <a:p>
            <a:pPr algn="just"/>
            <a:r>
              <a:rPr lang="en-US" dirty="0" smtClean="0"/>
              <a:t>In gender mainstreaming the interdependent or complementary roles of men and women are </a:t>
            </a:r>
            <a:r>
              <a:rPr lang="en-US" dirty="0" err="1" smtClean="0"/>
              <a:t>recognised</a:t>
            </a:r>
            <a:r>
              <a:rPr lang="en-US" dirty="0" smtClean="0"/>
              <a:t>, so that one cannot be changed without also affecting the other  </a:t>
            </a:r>
          </a:p>
          <a:p>
            <a:pPr algn="just"/>
            <a:r>
              <a:rPr lang="en-US" dirty="0" smtClean="0"/>
              <a:t>Gender issues are not confined to one sector but must be addressed across the board  </a:t>
            </a:r>
          </a:p>
          <a:p>
            <a:pPr algn="just"/>
            <a:r>
              <a:rPr lang="en-US" dirty="0" smtClean="0"/>
              <a:t>Gender perspectives and attention to the goal of gender equality are central to all activities and need to take place in policy development, research, advocacy/dialogue, legislation, resource allocation, and planning, implementation and monitoring and evaluation of </a:t>
            </a:r>
            <a:r>
              <a:rPr lang="en-US" dirty="0" err="1" smtClean="0"/>
              <a:t>programmes</a:t>
            </a:r>
            <a:r>
              <a:rPr lang="en-US" dirty="0" smtClean="0"/>
              <a:t> and projects </a:t>
            </a:r>
          </a:p>
          <a:p>
            <a:endParaRPr lang="en-US" dirty="0" smtClean="0"/>
          </a:p>
          <a:p>
            <a:endParaRPr lang="en-US" dirty="0" smtClean="0"/>
          </a:p>
          <a:p>
            <a:endParaRPr lang="en-US" b="1"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is needed to mainstream </a:t>
            </a:r>
            <a:br>
              <a:rPr lang="en-US" b="1" dirty="0" smtClean="0"/>
            </a:br>
            <a:r>
              <a:rPr lang="en-US" b="1" dirty="0" smtClean="0"/>
              <a:t>gender in operations?</a:t>
            </a:r>
            <a:r>
              <a:rPr lang="en-US" sz="5400" dirty="0" smtClean="0"/>
              <a:t> </a:t>
            </a:r>
            <a:endParaRPr lang="en-US" dirty="0"/>
          </a:p>
        </p:txBody>
      </p:sp>
      <p:sp>
        <p:nvSpPr>
          <p:cNvPr id="3" name="Content Placeholder 2"/>
          <p:cNvSpPr>
            <a:spLocks noGrp="1"/>
          </p:cNvSpPr>
          <p:nvPr>
            <p:ph idx="1"/>
          </p:nvPr>
        </p:nvSpPr>
        <p:spPr/>
        <p:txBody>
          <a:bodyPr>
            <a:normAutofit/>
          </a:bodyPr>
          <a:lstStyle/>
          <a:p>
            <a:pPr>
              <a:lnSpc>
                <a:spcPct val="90000"/>
              </a:lnSpc>
              <a:defRPr/>
            </a:pPr>
            <a:r>
              <a:rPr lang="en-US" sz="3600" b="1" dirty="0" smtClean="0"/>
              <a:t>Strategy:</a:t>
            </a:r>
            <a:r>
              <a:rPr lang="en-US" sz="3600" dirty="0" smtClean="0"/>
              <a:t> </a:t>
            </a:r>
            <a:r>
              <a:rPr lang="en-US" dirty="0" smtClean="0"/>
              <a:t>select a strategic issue to work on and choose ways to ensure successful implementation</a:t>
            </a:r>
          </a:p>
          <a:p>
            <a:pPr>
              <a:lnSpc>
                <a:spcPct val="90000"/>
              </a:lnSpc>
              <a:defRPr/>
            </a:pPr>
            <a:r>
              <a:rPr lang="en-US" sz="3600" b="1" dirty="0" smtClean="0"/>
              <a:t>Relevance:</a:t>
            </a:r>
            <a:r>
              <a:rPr lang="en-US" sz="3600" dirty="0" smtClean="0"/>
              <a:t> </a:t>
            </a:r>
            <a:r>
              <a:rPr lang="en-US" dirty="0" smtClean="0"/>
              <a:t>work on high priority development issues that are likely to have tangible impact</a:t>
            </a:r>
          </a:p>
          <a:p>
            <a:pPr>
              <a:lnSpc>
                <a:spcPct val="90000"/>
              </a:lnSpc>
              <a:defRPr/>
            </a:pPr>
            <a:r>
              <a:rPr lang="en-US" sz="3600" b="1" dirty="0" smtClean="0"/>
              <a:t>Research and analysis:</a:t>
            </a:r>
            <a:r>
              <a:rPr lang="en-US" sz="3600" dirty="0" smtClean="0"/>
              <a:t> </a:t>
            </a:r>
            <a:r>
              <a:rPr lang="en-US" dirty="0" smtClean="0"/>
              <a:t>understand and demonstrate the gender linkage, the costs of not investing in gender and/or the value added of doing so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is needed to mainstream </a:t>
            </a:r>
            <a:br>
              <a:rPr lang="en-US" b="1" dirty="0" smtClean="0"/>
            </a:br>
            <a:r>
              <a:rPr lang="en-US" b="1" dirty="0" smtClean="0"/>
              <a:t>gender in operations?</a:t>
            </a:r>
            <a:r>
              <a:rPr lang="en-US" sz="5400" dirty="0" smtClean="0"/>
              <a:t> </a:t>
            </a:r>
            <a:endParaRPr lang="en-US" dirty="0"/>
          </a:p>
        </p:txBody>
      </p:sp>
      <p:sp>
        <p:nvSpPr>
          <p:cNvPr id="3" name="Content Placeholder 2"/>
          <p:cNvSpPr>
            <a:spLocks noGrp="1"/>
          </p:cNvSpPr>
          <p:nvPr>
            <p:ph idx="1"/>
          </p:nvPr>
        </p:nvSpPr>
        <p:spPr/>
        <p:txBody>
          <a:bodyPr/>
          <a:lstStyle/>
          <a:p>
            <a:pPr>
              <a:defRPr/>
            </a:pPr>
            <a:r>
              <a:rPr lang="en-US" b="1" dirty="0" smtClean="0"/>
              <a:t>Skills and expertise in gender </a:t>
            </a:r>
            <a:r>
              <a:rPr lang="en-US" dirty="0" smtClean="0"/>
              <a:t>to do the research and analysis, plan a course of action, back-stop implementation, develop a M&amp;E plan and evaluate and document results</a:t>
            </a:r>
          </a:p>
          <a:p>
            <a:pPr>
              <a:defRPr/>
            </a:pPr>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is needed to mainstream </a:t>
            </a:r>
            <a:br>
              <a:rPr lang="en-US" b="1" dirty="0" smtClean="0"/>
            </a:br>
            <a:r>
              <a:rPr lang="en-US" b="1" dirty="0" smtClean="0"/>
              <a:t>gender in operations?</a:t>
            </a:r>
            <a:r>
              <a:rPr lang="en-US" sz="5400" dirty="0" smtClean="0"/>
              <a:t> </a:t>
            </a:r>
            <a:endParaRPr lang="en-US" dirty="0"/>
          </a:p>
        </p:txBody>
      </p:sp>
      <p:sp>
        <p:nvSpPr>
          <p:cNvPr id="3" name="Content Placeholder 2"/>
          <p:cNvSpPr>
            <a:spLocks noGrp="1"/>
          </p:cNvSpPr>
          <p:nvPr>
            <p:ph idx="1"/>
          </p:nvPr>
        </p:nvSpPr>
        <p:spPr/>
        <p:txBody>
          <a:bodyPr>
            <a:normAutofit lnSpcReduction="10000"/>
          </a:bodyPr>
          <a:lstStyle/>
          <a:p>
            <a:pPr>
              <a:buNone/>
              <a:defRPr/>
            </a:pPr>
            <a:r>
              <a:rPr lang="en-US" sz="2800" b="1" dirty="0" smtClean="0"/>
              <a:t>Financial resources are needed to fund:</a:t>
            </a:r>
            <a:r>
              <a:rPr lang="en-US" dirty="0" smtClean="0"/>
              <a:t>  </a:t>
            </a:r>
          </a:p>
          <a:p>
            <a:pPr lvl="1">
              <a:defRPr/>
            </a:pPr>
            <a:r>
              <a:rPr lang="en-US" sz="2400" dirty="0" smtClean="0"/>
              <a:t>supplementary and complementary activities necessary for mainstreaming gender into a particular project</a:t>
            </a:r>
          </a:p>
          <a:p>
            <a:pPr lvl="1">
              <a:defRPr/>
            </a:pPr>
            <a:r>
              <a:rPr lang="en-US" sz="2400" dirty="0" smtClean="0"/>
              <a:t>research and analysis</a:t>
            </a:r>
          </a:p>
          <a:p>
            <a:pPr lvl="1">
              <a:defRPr/>
            </a:pPr>
            <a:r>
              <a:rPr lang="en-US" sz="2400" dirty="0" smtClean="0"/>
              <a:t>hiring of gender experts</a:t>
            </a:r>
            <a:r>
              <a:rPr lang="en-US" dirty="0" smtClean="0"/>
              <a:t> </a:t>
            </a:r>
          </a:p>
          <a:p>
            <a:pPr>
              <a:lnSpc>
                <a:spcPct val="90000"/>
              </a:lnSpc>
              <a:defRPr/>
            </a:pPr>
            <a:r>
              <a:rPr lang="en-US" sz="2800" b="1" dirty="0" smtClean="0"/>
              <a:t>Accountability mechanisms that use gender-specific indicators to:</a:t>
            </a:r>
            <a:r>
              <a:rPr lang="en-US" dirty="0" smtClean="0"/>
              <a:t> </a:t>
            </a:r>
            <a:endParaRPr lang="en-US" i="1" dirty="0" smtClean="0"/>
          </a:p>
          <a:p>
            <a:pPr lvl="1">
              <a:lnSpc>
                <a:spcPct val="90000"/>
              </a:lnSpc>
              <a:defRPr/>
            </a:pPr>
            <a:r>
              <a:rPr lang="en-US" sz="2600" dirty="0" smtClean="0"/>
              <a:t>examine outcomes and results and assess them relative to expectations (and/or baseline conditions)</a:t>
            </a:r>
          </a:p>
          <a:p>
            <a:pPr lvl="1">
              <a:lnSpc>
                <a:spcPct val="90000"/>
              </a:lnSpc>
              <a:defRPr/>
            </a:pPr>
            <a:r>
              <a:rPr lang="en-US" sz="2600" dirty="0" smtClean="0"/>
              <a:t>determine the causes for lack of success, learn from them and fix them</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is needed to mainstream </a:t>
            </a:r>
            <a:br>
              <a:rPr lang="en-US" b="1" dirty="0" smtClean="0"/>
            </a:br>
            <a:r>
              <a:rPr lang="en-US" b="1" dirty="0" smtClean="0"/>
              <a:t>gender in operations?</a:t>
            </a:r>
            <a:r>
              <a:rPr lang="en-US" sz="5400" dirty="0" smtClean="0"/>
              <a:t> </a:t>
            </a:r>
            <a:endParaRPr lang="en-US" dirty="0"/>
          </a:p>
        </p:txBody>
      </p:sp>
      <p:sp>
        <p:nvSpPr>
          <p:cNvPr id="3" name="Content Placeholder 2"/>
          <p:cNvSpPr>
            <a:spLocks noGrp="1"/>
          </p:cNvSpPr>
          <p:nvPr>
            <p:ph idx="1"/>
          </p:nvPr>
        </p:nvSpPr>
        <p:spPr/>
        <p:txBody>
          <a:bodyPr/>
          <a:lstStyle/>
          <a:p>
            <a:pPr>
              <a:lnSpc>
                <a:spcPct val="80000"/>
              </a:lnSpc>
              <a:defRPr/>
            </a:pPr>
            <a:r>
              <a:rPr lang="en-US" sz="2800" b="1" dirty="0" smtClean="0"/>
              <a:t>Leadership:</a:t>
            </a:r>
            <a:r>
              <a:rPr lang="en-US" sz="2600" dirty="0" smtClean="0"/>
              <a:t>  preferably at the highest level and at an intermediate technical level, accompanied by</a:t>
            </a:r>
          </a:p>
          <a:p>
            <a:pPr lvl="1">
              <a:lnSpc>
                <a:spcPct val="80000"/>
              </a:lnSpc>
              <a:defRPr/>
            </a:pPr>
            <a:r>
              <a:rPr lang="en-US" sz="2400" dirty="0" smtClean="0"/>
              <a:t>political will and commitment</a:t>
            </a:r>
          </a:p>
          <a:p>
            <a:pPr lvl="1">
              <a:lnSpc>
                <a:spcPct val="80000"/>
              </a:lnSpc>
              <a:defRPr/>
            </a:pPr>
            <a:r>
              <a:rPr lang="en-US" sz="2400" dirty="0" smtClean="0"/>
              <a:t>openness to innovation</a:t>
            </a:r>
          </a:p>
          <a:p>
            <a:pPr lvl="1">
              <a:lnSpc>
                <a:spcPct val="80000"/>
              </a:lnSpc>
              <a:defRPr/>
            </a:pPr>
            <a:r>
              <a:rPr lang="en-US" sz="2400" dirty="0" smtClean="0"/>
              <a:t>willingness to allocate resources </a:t>
            </a:r>
          </a:p>
          <a:p>
            <a:pPr lvl="1">
              <a:lnSpc>
                <a:spcPct val="80000"/>
              </a:lnSpc>
              <a:defRPr/>
            </a:pPr>
            <a:r>
              <a:rPr lang="en-US" sz="2400" dirty="0" smtClean="0"/>
              <a:t>expectation of concrete development outcomes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Tools/approaches to Gm</a:t>
            </a:r>
            <a:endParaRPr lang="en-US" dirty="0"/>
          </a:p>
        </p:txBody>
      </p:sp>
      <p:sp>
        <p:nvSpPr>
          <p:cNvPr id="3" name="Content Placeholder 2"/>
          <p:cNvSpPr>
            <a:spLocks noGrp="1"/>
          </p:cNvSpPr>
          <p:nvPr>
            <p:ph idx="1"/>
          </p:nvPr>
        </p:nvSpPr>
        <p:spPr>
          <a:xfrm>
            <a:off x="457200" y="1609416"/>
            <a:ext cx="7239000" cy="5019984"/>
          </a:xfrm>
        </p:spPr>
        <p:txBody>
          <a:bodyPr/>
          <a:lstStyle/>
          <a:p>
            <a:r>
              <a:rPr lang="en-US" dirty="0" err="1" smtClean="0"/>
              <a:t>Sida’s</a:t>
            </a:r>
            <a:r>
              <a:rPr lang="en-US" dirty="0" smtClean="0"/>
              <a:t> model for gender mainstreaming includes three steps.</a:t>
            </a:r>
          </a:p>
          <a:p>
            <a:r>
              <a:rPr lang="en-US" dirty="0" smtClean="0"/>
              <a:t>1) </a:t>
            </a:r>
            <a:r>
              <a:rPr lang="en-US" b="1" dirty="0" smtClean="0"/>
              <a:t>Gender analysis</a:t>
            </a:r>
            <a:r>
              <a:rPr lang="en-US" dirty="0" smtClean="0"/>
              <a:t>: Any cooperation process must always begin by analyzing the gender equality situation in the given context and identify the expected results in terms of </a:t>
            </a:r>
            <a:r>
              <a:rPr lang="en-US" dirty="0" err="1" smtClean="0"/>
              <a:t>strengtened</a:t>
            </a:r>
            <a:r>
              <a:rPr lang="en-US" dirty="0" smtClean="0"/>
              <a:t> gender equality</a:t>
            </a:r>
          </a:p>
          <a:p>
            <a:r>
              <a:rPr lang="en-US" dirty="0" smtClean="0"/>
              <a:t>A gender analysis must be </a:t>
            </a:r>
            <a:r>
              <a:rPr lang="en-US" b="1" dirty="0" smtClean="0"/>
              <a:t>conducted prior to any intervention, </a:t>
            </a:r>
            <a:r>
              <a:rPr lang="en-US" dirty="0" smtClean="0"/>
              <a:t>regardless of sector or area of intervention (target groups may be men, women, girls, and boys)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2) </a:t>
            </a:r>
            <a:r>
              <a:rPr lang="en-US" b="1" dirty="0" smtClean="0"/>
              <a:t>Identify how</a:t>
            </a:r>
            <a:r>
              <a:rPr lang="en-US" dirty="0" smtClean="0"/>
              <a:t>: Based on the gender analysis, you must identify relevant areas for collaboration, the approach to use and how to reach the expected results.</a:t>
            </a:r>
          </a:p>
          <a:p>
            <a:r>
              <a:rPr lang="en-US" dirty="0" smtClean="0"/>
              <a:t>3) </a:t>
            </a:r>
            <a:r>
              <a:rPr lang="en-US" b="1" dirty="0" smtClean="0"/>
              <a:t>Three main approaches</a:t>
            </a:r>
            <a:r>
              <a:rPr lang="en-US" dirty="0" smtClean="0"/>
              <a:t>: These may be implemented separately or in combination:</a:t>
            </a:r>
          </a:p>
          <a:p>
            <a:pPr lvl="2"/>
            <a:r>
              <a:rPr lang="en-US" i="1" dirty="0" smtClean="0"/>
              <a:t>Integration of gender equality in interventions in general</a:t>
            </a:r>
          </a:p>
          <a:p>
            <a:pPr lvl="2"/>
            <a:r>
              <a:rPr lang="en-US" dirty="0" smtClean="0"/>
              <a:t> </a:t>
            </a:r>
            <a:r>
              <a:rPr lang="en-US" i="1" dirty="0" smtClean="0"/>
              <a:t>Targeting specific  groups or issues through special interventions</a:t>
            </a:r>
          </a:p>
          <a:p>
            <a:pPr lvl="3"/>
            <a:r>
              <a:rPr lang="en-US" i="1" dirty="0" smtClean="0"/>
              <a:t>Dialogue with partners on gender sensitive issues and aspects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Gender Mainstreaming: Concepts and Approaches </a:t>
            </a:r>
            <a:endParaRPr lang="en-US" dirty="0"/>
          </a:p>
        </p:txBody>
      </p:sp>
      <p:pic>
        <p:nvPicPr>
          <p:cNvPr id="2050" name="Picture 2" descr="C:\Users\Dell\Desktop\gender-mainstreaming-concepts-and-approaches-3-638.jpg"/>
          <p:cNvPicPr>
            <a:picLocks noGrp="1" noChangeAspect="1" noChangeArrowheads="1"/>
          </p:cNvPicPr>
          <p:nvPr>
            <p:ph idx="1"/>
          </p:nvPr>
        </p:nvPicPr>
        <p:blipFill>
          <a:blip r:embed="rId2" cstate="print"/>
          <a:stretch>
            <a:fillRect/>
          </a:stretch>
        </p:blipFill>
        <p:spPr bwMode="auto">
          <a:xfrm>
            <a:off x="1038225" y="1751806"/>
            <a:ext cx="6076950" cy="4562475"/>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239000" cy="533400"/>
          </a:xfrm>
        </p:spPr>
        <p:txBody>
          <a:bodyPr>
            <a:normAutofit fontScale="90000"/>
          </a:bodyPr>
          <a:lstStyle/>
          <a:p>
            <a:r>
              <a:rPr lang="en-US" i="1" dirty="0" smtClean="0"/>
              <a:t>Other Approaches (by SGMSC)</a:t>
            </a:r>
            <a:endParaRPr lang="en-US" dirty="0"/>
          </a:p>
        </p:txBody>
      </p:sp>
      <p:sp>
        <p:nvSpPr>
          <p:cNvPr id="3" name="Content Placeholder 2"/>
          <p:cNvSpPr>
            <a:spLocks noGrp="1"/>
          </p:cNvSpPr>
          <p:nvPr>
            <p:ph idx="1"/>
          </p:nvPr>
        </p:nvSpPr>
        <p:spPr>
          <a:xfrm>
            <a:off x="457200" y="990600"/>
            <a:ext cx="7239000" cy="5638800"/>
          </a:xfrm>
        </p:spPr>
        <p:txBody>
          <a:bodyPr>
            <a:normAutofit fontScale="92500"/>
          </a:bodyPr>
          <a:lstStyle/>
          <a:p>
            <a:r>
              <a:rPr lang="en-US" b="1" dirty="0" smtClean="0"/>
              <a:t>The followings are the eight procedures in sustainable gender mainstreaming (they call it the “</a:t>
            </a:r>
            <a:r>
              <a:rPr lang="en-US" b="1" dirty="0" smtClean="0">
                <a:solidFill>
                  <a:srgbClr val="FF0000"/>
                </a:solidFill>
              </a:rPr>
              <a:t>Ladder</a:t>
            </a:r>
            <a:r>
              <a:rPr lang="en-US" b="1" dirty="0" smtClean="0"/>
              <a:t>”) or the “ Ladder model”</a:t>
            </a:r>
          </a:p>
          <a:p>
            <a:r>
              <a:rPr lang="en-US" b="1" dirty="0" smtClean="0"/>
              <a:t>STEP 1: FUNDAMENTAL UNDERSTANDING </a:t>
            </a:r>
          </a:p>
          <a:p>
            <a:r>
              <a:rPr lang="en-US" dirty="0" smtClean="0"/>
              <a:t>Before gender mainstreaming work begins, the entire </a:t>
            </a:r>
            <a:r>
              <a:rPr lang="en-US" dirty="0" err="1" smtClean="0"/>
              <a:t>organisation</a:t>
            </a:r>
            <a:r>
              <a:rPr lang="en-US" dirty="0" smtClean="0"/>
              <a:t>, from management on down, must be given training in gender equality and gender other gender related issues</a:t>
            </a:r>
            <a:endParaRPr lang="en-US" b="1" dirty="0" smtClean="0"/>
          </a:p>
          <a:p>
            <a:r>
              <a:rPr lang="en-US" b="1" dirty="0" smtClean="0"/>
              <a:t>STEP 2: EXAMINE THE CONDITIONS</a:t>
            </a:r>
          </a:p>
          <a:p>
            <a:r>
              <a:rPr lang="en-US" dirty="0" smtClean="0"/>
              <a:t>The </a:t>
            </a:r>
            <a:r>
              <a:rPr lang="en-US" dirty="0" err="1" smtClean="0"/>
              <a:t>organisation</a:t>
            </a:r>
            <a:r>
              <a:rPr lang="en-US" dirty="0" smtClean="0"/>
              <a:t> examines the conditions for change, the potential benefits of mainstreaming gender into the operation, and whether the will exists.</a:t>
            </a:r>
            <a:endParaRPr lang="en-US" b="1"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lstStyle/>
          <a:p>
            <a:endParaRPr lang="en-US" dirty="0"/>
          </a:p>
        </p:txBody>
      </p:sp>
      <p:sp>
        <p:nvSpPr>
          <p:cNvPr id="3" name="Content Placeholder 2"/>
          <p:cNvSpPr>
            <a:spLocks noGrp="1"/>
          </p:cNvSpPr>
          <p:nvPr>
            <p:ph idx="1"/>
          </p:nvPr>
        </p:nvSpPr>
        <p:spPr>
          <a:xfrm>
            <a:off x="457200" y="1143000"/>
            <a:ext cx="7239000" cy="5312736"/>
          </a:xfrm>
        </p:spPr>
        <p:txBody>
          <a:bodyPr>
            <a:normAutofit lnSpcReduction="10000"/>
          </a:bodyPr>
          <a:lstStyle/>
          <a:p>
            <a:r>
              <a:rPr lang="en-US" b="1" dirty="0" smtClean="0"/>
              <a:t>Step 3: Plan and organize</a:t>
            </a:r>
          </a:p>
          <a:p>
            <a:r>
              <a:rPr lang="en-US" dirty="0" smtClean="0"/>
              <a:t>Management plans and </a:t>
            </a:r>
            <a:r>
              <a:rPr lang="en-US" dirty="0" err="1" smtClean="0"/>
              <a:t>organises</a:t>
            </a:r>
            <a:r>
              <a:rPr lang="en-US" dirty="0" smtClean="0"/>
              <a:t> the gender mainstreaming work.</a:t>
            </a:r>
          </a:p>
          <a:p>
            <a:r>
              <a:rPr lang="en-US" dirty="0" smtClean="0"/>
              <a:t> It is important to</a:t>
            </a:r>
          </a:p>
          <a:p>
            <a:r>
              <a:rPr lang="en-US" dirty="0" smtClean="0"/>
              <a:t>provide directives on how the work is to be led, </a:t>
            </a:r>
            <a:r>
              <a:rPr lang="en-US" dirty="0" err="1" smtClean="0"/>
              <a:t>organised</a:t>
            </a:r>
            <a:r>
              <a:rPr lang="en-US" dirty="0" smtClean="0"/>
              <a:t> and carried out.</a:t>
            </a:r>
            <a:endParaRPr lang="en-US" b="1" dirty="0" smtClean="0"/>
          </a:p>
          <a:p>
            <a:r>
              <a:rPr lang="en-US" b="1" dirty="0" smtClean="0"/>
              <a:t>Step 4:Examine the activities</a:t>
            </a:r>
          </a:p>
          <a:p>
            <a:r>
              <a:rPr lang="en-US" dirty="0" smtClean="0"/>
              <a:t>Develop a basis for your decisions by answering these questions:</a:t>
            </a:r>
          </a:p>
          <a:p>
            <a:pPr lvl="1"/>
            <a:r>
              <a:rPr lang="en-US" dirty="0" smtClean="0"/>
              <a:t> What activities do we undertake? </a:t>
            </a:r>
          </a:p>
          <a:p>
            <a:pPr lvl="1"/>
            <a:r>
              <a:rPr lang="en-US" dirty="0" smtClean="0"/>
              <a:t>How can our activities help meet gender equality policy objectives? </a:t>
            </a:r>
          </a:p>
          <a:p>
            <a:pPr lvl="1"/>
            <a:r>
              <a:rPr lang="en-US" dirty="0" smtClean="0"/>
              <a:t>Where do we start?</a:t>
            </a:r>
            <a:endParaRPr lang="en-US" b="1"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Step 5:Survey and analyze</a:t>
            </a:r>
          </a:p>
          <a:p>
            <a:r>
              <a:rPr lang="en-US" dirty="0" smtClean="0"/>
              <a:t>Use the results of the inventory as a basis for a gender equality analysis by answering the following questions:</a:t>
            </a:r>
          </a:p>
          <a:p>
            <a:pPr lvl="3"/>
            <a:r>
              <a:rPr lang="en-US" dirty="0" smtClean="0"/>
              <a:t> Which are the target groups for our operation? </a:t>
            </a:r>
          </a:p>
          <a:p>
            <a:pPr lvl="3"/>
            <a:r>
              <a:rPr lang="en-US" dirty="0" smtClean="0"/>
              <a:t>What is their gender profile? </a:t>
            </a:r>
          </a:p>
          <a:p>
            <a:pPr lvl="3"/>
            <a:r>
              <a:rPr lang="en-US" dirty="0" smtClean="0"/>
              <a:t>How are resources distributed by gender? </a:t>
            </a:r>
          </a:p>
          <a:p>
            <a:pPr lvl="3"/>
            <a:r>
              <a:rPr lang="en-US" dirty="0" smtClean="0"/>
              <a:t>What gender patterns are present?</a:t>
            </a:r>
          </a:p>
          <a:p>
            <a:pPr lvl="3"/>
            <a:r>
              <a:rPr lang="en-US" dirty="0" smtClean="0"/>
              <a:t> What consequences does this have for women and men respectively?</a:t>
            </a:r>
            <a:endParaRPr lang="en-US" b="1" dirty="0" smtClean="0"/>
          </a:p>
          <a:p>
            <a:pPr>
              <a:buNone/>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lstStyle/>
          <a:p>
            <a:endParaRPr lang="en-US" dirty="0"/>
          </a:p>
        </p:txBody>
      </p:sp>
      <p:sp>
        <p:nvSpPr>
          <p:cNvPr id="3" name="Content Placeholder 2"/>
          <p:cNvSpPr>
            <a:spLocks noGrp="1"/>
          </p:cNvSpPr>
          <p:nvPr>
            <p:ph idx="1"/>
          </p:nvPr>
        </p:nvSpPr>
        <p:spPr>
          <a:xfrm>
            <a:off x="457200" y="990600"/>
            <a:ext cx="7239000" cy="5465136"/>
          </a:xfrm>
        </p:spPr>
        <p:txBody>
          <a:bodyPr>
            <a:normAutofit/>
          </a:bodyPr>
          <a:lstStyle/>
          <a:p>
            <a:r>
              <a:rPr lang="en-US" b="1" dirty="0" smtClean="0"/>
              <a:t>Step 6: Formulate objectives and measures</a:t>
            </a:r>
          </a:p>
          <a:p>
            <a:r>
              <a:rPr lang="en-US" dirty="0" smtClean="0"/>
              <a:t>The </a:t>
            </a:r>
            <a:r>
              <a:rPr lang="en-US" dirty="0" err="1" smtClean="0"/>
              <a:t>organisation</a:t>
            </a:r>
            <a:r>
              <a:rPr lang="en-US" dirty="0" smtClean="0"/>
              <a:t> produces an action plan by formulating objectives, indicators and measures for creating a more gender-equal operation.</a:t>
            </a:r>
          </a:p>
          <a:p>
            <a:r>
              <a:rPr lang="en-US" dirty="0" smtClean="0"/>
              <a:t>Plan improvements by answering the following questions:</a:t>
            </a:r>
          </a:p>
          <a:p>
            <a:pPr lvl="2"/>
            <a:r>
              <a:rPr lang="en-US" dirty="0" smtClean="0"/>
              <a:t> What do we want to change? </a:t>
            </a:r>
          </a:p>
          <a:p>
            <a:pPr lvl="2"/>
            <a:r>
              <a:rPr lang="en-US" dirty="0" smtClean="0"/>
              <a:t>How do we want things to be? </a:t>
            </a:r>
          </a:p>
          <a:p>
            <a:pPr lvl="2"/>
            <a:r>
              <a:rPr lang="en-US" dirty="0" smtClean="0"/>
              <a:t>How do we get there?</a:t>
            </a:r>
          </a:p>
          <a:p>
            <a:pPr lvl="2"/>
            <a:r>
              <a:rPr lang="en-US" dirty="0" smtClean="0"/>
              <a:t>How can we determine if the work is having any effect?</a:t>
            </a:r>
            <a:endParaRPr lang="en-US" b="1" dirty="0" smtClean="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9416"/>
            <a:ext cx="7239000" cy="5248584"/>
          </a:xfrm>
        </p:spPr>
        <p:txBody>
          <a:bodyPr/>
          <a:lstStyle/>
          <a:p>
            <a:r>
              <a:rPr lang="en-US" b="1" dirty="0" smtClean="0"/>
              <a:t>Step 7:Implement the measures</a:t>
            </a:r>
          </a:p>
          <a:p>
            <a:r>
              <a:rPr lang="en-US" dirty="0" smtClean="0"/>
              <a:t>The </a:t>
            </a:r>
            <a:r>
              <a:rPr lang="en-US" dirty="0" err="1" smtClean="0"/>
              <a:t>organisation</a:t>
            </a:r>
            <a:r>
              <a:rPr lang="en-US" dirty="0" smtClean="0"/>
              <a:t> implements the measures required to achieve gender equality in its activities.</a:t>
            </a:r>
            <a:endParaRPr lang="en-US" b="1" dirty="0" smtClean="0"/>
          </a:p>
          <a:p>
            <a:r>
              <a:rPr lang="en-US" b="1" dirty="0" smtClean="0"/>
              <a:t>Step 8: Evaluate the outcome</a:t>
            </a:r>
            <a:endParaRPr lang="en-US" dirty="0" smtClean="0"/>
          </a:p>
          <a:p>
            <a:r>
              <a:rPr lang="en-US" dirty="0" smtClean="0"/>
              <a:t>The </a:t>
            </a:r>
            <a:r>
              <a:rPr lang="en-US" dirty="0" err="1" smtClean="0"/>
              <a:t>organisation</a:t>
            </a:r>
            <a:r>
              <a:rPr lang="en-US" dirty="0" smtClean="0"/>
              <a:t> leadership follows up and evaluates the work, to see whether the objectives have been achieved.</a:t>
            </a:r>
          </a:p>
          <a:p>
            <a:r>
              <a:rPr lang="en-US" dirty="0" smtClean="0"/>
              <a:t>Follow up the work by answering the following questions: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Follow-up – Have we achieved our objectives? What were the results of our work?</a:t>
            </a:r>
          </a:p>
          <a:p>
            <a:r>
              <a:rPr lang="en-US" dirty="0" smtClean="0"/>
              <a:t>How do we assess the quality of what we did?</a:t>
            </a:r>
          </a:p>
          <a:p>
            <a:r>
              <a:rPr lang="en-US" dirty="0" smtClean="0"/>
              <a:t> Evaluation – What lessons can we learn? How do we make positive changes last?</a:t>
            </a:r>
          </a:p>
          <a:p>
            <a:r>
              <a:rPr lang="en-US" dirty="0" smtClean="0"/>
              <a:t>What can we learn from changes for the worse? What is the next step?</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Finally………………</a:t>
            </a:r>
            <a:endParaRPr lang="en-US" dirty="0"/>
          </a:p>
        </p:txBody>
      </p:sp>
      <p:sp>
        <p:nvSpPr>
          <p:cNvPr id="3" name="Content Placeholder 2"/>
          <p:cNvSpPr>
            <a:spLocks noGrp="1"/>
          </p:cNvSpPr>
          <p:nvPr>
            <p:ph idx="1"/>
          </p:nvPr>
        </p:nvSpPr>
        <p:spPr/>
        <p:txBody>
          <a:bodyPr/>
          <a:lstStyle/>
          <a:p>
            <a:r>
              <a:rPr lang="en-US" dirty="0" smtClean="0"/>
              <a:t>THE ULTIMATE GOAL OF GENDER MAINSTREAMING IS TO ACHIEVE GENDER EQUALITY </a:t>
            </a:r>
          </a:p>
          <a:p>
            <a:r>
              <a:rPr lang="en-US" dirty="0" smtClean="0"/>
              <a:t>WHEN GENDER EQUALITY IS SAID TO BE ACHIEVED?</a:t>
            </a:r>
          </a:p>
          <a:p>
            <a:r>
              <a:rPr lang="en-US" dirty="0" smtClean="0">
                <a:solidFill>
                  <a:srgbClr val="FF0000"/>
                </a:solidFill>
              </a:rPr>
              <a:t>Gender equality is achieved when women and men, girls and boys, have equal rights, life prospects and opportunities, and the power to shape their own lives and contribute to society.</a:t>
            </a:r>
            <a:endParaRPr lang="en-US" dirty="0">
              <a:solidFill>
                <a:srgbClr val="FF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r>
              <a:rPr lang="en-US" dirty="0" smtClean="0"/>
              <a:t>Group work</a:t>
            </a:r>
            <a:endParaRPr lang="en-US" dirty="0"/>
          </a:p>
        </p:txBody>
      </p:sp>
      <p:sp>
        <p:nvSpPr>
          <p:cNvPr id="3" name="Content Placeholder 2"/>
          <p:cNvSpPr>
            <a:spLocks noGrp="1"/>
          </p:cNvSpPr>
          <p:nvPr>
            <p:ph idx="1"/>
          </p:nvPr>
        </p:nvSpPr>
        <p:spPr>
          <a:xfrm>
            <a:off x="457200" y="1219200"/>
            <a:ext cx="7239000" cy="5410200"/>
          </a:xfrm>
        </p:spPr>
        <p:txBody>
          <a:bodyPr>
            <a:normAutofit fontScale="92500" lnSpcReduction="20000"/>
          </a:bodyPr>
          <a:lstStyle/>
          <a:p>
            <a:r>
              <a:rPr lang="en-US" dirty="0" smtClean="0"/>
              <a:t>Be in group do the following exercises</a:t>
            </a:r>
          </a:p>
          <a:p>
            <a:pPr>
              <a:buNone/>
            </a:pPr>
            <a:endParaRPr lang="en-US" dirty="0" smtClean="0"/>
          </a:p>
          <a:p>
            <a:pPr algn="just"/>
            <a:r>
              <a:rPr lang="en-US" dirty="0" smtClean="0"/>
              <a:t>Prepare a hypothetical annual plan that takes in to account gender issues to show how your organization is implementing gender mainstreaming (in your planning you need to show the  process you followed or will follow in planning gender mainstreaming)</a:t>
            </a:r>
          </a:p>
          <a:p>
            <a:pPr algn="just"/>
            <a:endParaRPr lang="en-US" dirty="0" smtClean="0"/>
          </a:p>
          <a:p>
            <a:pPr algn="just"/>
            <a:endParaRPr lang="en-US" dirty="0" smtClean="0"/>
          </a:p>
          <a:p>
            <a:pPr algn="just"/>
            <a:r>
              <a:rPr lang="en-US" dirty="0" smtClean="0"/>
              <a:t>Prepare sample report that gender disaggregated data on various activities and roles in your organization </a:t>
            </a:r>
            <a:endParaRPr lang="en-US" dirty="0" smtClean="0"/>
          </a:p>
          <a:p>
            <a:endParaRPr lang="en-US" dirty="0" smtClean="0"/>
          </a:p>
          <a:p>
            <a:pPr>
              <a:buNone/>
            </a:pPr>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descr="C:\Users\Dell\Desktop\gender-mainstreaming-concepts-and-approaches-4-638.jpg"/>
          <p:cNvPicPr>
            <a:picLocks noGrp="1" noChangeAspect="1" noChangeArrowheads="1"/>
          </p:cNvPicPr>
          <p:nvPr>
            <p:ph idx="1"/>
          </p:nvPr>
        </p:nvPicPr>
        <p:blipFill>
          <a:blip r:embed="rId2" cstate="print"/>
          <a:srcRect/>
          <a:stretch>
            <a:fillRect/>
          </a:stretch>
        </p:blipFill>
        <p:spPr bwMode="auto">
          <a:xfrm>
            <a:off x="609600" y="1600200"/>
            <a:ext cx="7848600" cy="4525963"/>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Definition of Gender mainstreaming </a:t>
            </a:r>
            <a:endParaRPr lang="en-US" dirty="0"/>
          </a:p>
        </p:txBody>
      </p:sp>
      <p:pic>
        <p:nvPicPr>
          <p:cNvPr id="3074" name="Picture 2" descr="C:\Users\Dell\Desktop\gender-mainstreaming-concepts-and-approaches-5-638.jpg"/>
          <p:cNvPicPr>
            <a:picLocks noGrp="1" noChangeAspect="1" noChangeArrowheads="1"/>
          </p:cNvPicPr>
          <p:nvPr>
            <p:ph idx="1"/>
          </p:nvPr>
        </p:nvPicPr>
        <p:blipFill>
          <a:blip r:embed="rId2" cstate="print"/>
          <a:srcRect/>
          <a:stretch>
            <a:fillRect/>
          </a:stretch>
        </p:blipFill>
        <p:spPr bwMode="auto">
          <a:xfrm>
            <a:off x="228600" y="1600200"/>
            <a:ext cx="8153400" cy="4525963"/>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cont’d</a:t>
            </a:r>
            <a:endParaRPr lang="en-US" dirty="0"/>
          </a:p>
        </p:txBody>
      </p:sp>
      <p:pic>
        <p:nvPicPr>
          <p:cNvPr id="5122" name="Picture 2" descr="C:\Users\Dell\Desktop\gender-mainstreaming-concepts-and-approaches-6-638.jpg"/>
          <p:cNvPicPr>
            <a:picLocks noGrp="1" noChangeAspect="1" noChangeArrowheads="1"/>
          </p:cNvPicPr>
          <p:nvPr>
            <p:ph idx="1"/>
          </p:nvPr>
        </p:nvPicPr>
        <p:blipFill>
          <a:blip r:embed="rId2" cstate="print"/>
          <a:srcRect/>
          <a:stretch>
            <a:fillRect/>
          </a:stretch>
        </p:blipFill>
        <p:spPr bwMode="auto">
          <a:xfrm>
            <a:off x="304800" y="1600200"/>
            <a:ext cx="8381999" cy="4525963"/>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467600" cy="746760"/>
          </a:xfrm>
        </p:spPr>
        <p:txBody>
          <a:bodyPr>
            <a:normAutofit/>
          </a:bodyPr>
          <a:lstStyle/>
          <a:p>
            <a:r>
              <a:rPr lang="en-US" sz="3200" dirty="0" smtClean="0"/>
              <a:t>History of Gender mainstreaming</a:t>
            </a:r>
            <a:endParaRPr lang="en-US" sz="3200" dirty="0"/>
          </a:p>
        </p:txBody>
      </p:sp>
      <p:sp>
        <p:nvSpPr>
          <p:cNvPr id="3" name="Content Placeholder 2"/>
          <p:cNvSpPr>
            <a:spLocks noGrp="1"/>
          </p:cNvSpPr>
          <p:nvPr>
            <p:ph idx="1"/>
          </p:nvPr>
        </p:nvSpPr>
        <p:spPr>
          <a:xfrm>
            <a:off x="457200" y="1219200"/>
            <a:ext cx="7239000" cy="5236536"/>
          </a:xfrm>
        </p:spPr>
        <p:txBody>
          <a:bodyPr>
            <a:normAutofit lnSpcReduction="10000"/>
          </a:bodyPr>
          <a:lstStyle/>
          <a:p>
            <a:pPr algn="just">
              <a:defRPr/>
            </a:pPr>
            <a:r>
              <a:rPr lang="en-US" dirty="0" smtClean="0"/>
              <a:t>At the 4</a:t>
            </a:r>
            <a:r>
              <a:rPr lang="en-US" baseline="30000" dirty="0" smtClean="0"/>
              <a:t>th</a:t>
            </a:r>
            <a:r>
              <a:rPr lang="en-US" dirty="0" smtClean="0"/>
              <a:t> World Conference on Women in Beijing in 1995, Gender Mainstreaming was at last introduced as strategy in international gender equality policy </a:t>
            </a:r>
          </a:p>
          <a:p>
            <a:pPr algn="just">
              <a:defRPr/>
            </a:pPr>
            <a:r>
              <a:rPr lang="en-US" dirty="0" smtClean="0"/>
              <a:t>The consequence of this was that all Member States are obliged to develop a concept for the implementation of Gender Mainstreaming as part of their national strategies for the implementation of the 4th World Conference on Women.</a:t>
            </a:r>
          </a:p>
          <a:p>
            <a:pPr algn="just">
              <a:defRPr/>
            </a:pPr>
            <a:r>
              <a:rPr lang="en-US" dirty="0" smtClean="0">
                <a:solidFill>
                  <a:srgbClr val="FF0000"/>
                </a:solidFill>
              </a:rPr>
              <a:t>Gender analysis recommended as the way to understand the differential situation of women and men</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975360"/>
          </a:xfrm>
        </p:spPr>
        <p:txBody>
          <a:bodyPr/>
          <a:lstStyle/>
          <a:p>
            <a:r>
              <a:rPr lang="en-US" dirty="0" smtClean="0"/>
              <a:t>History of GM Cont’d</a:t>
            </a:r>
            <a:endParaRPr lang="en-US" dirty="0"/>
          </a:p>
        </p:txBody>
      </p:sp>
      <p:sp>
        <p:nvSpPr>
          <p:cNvPr id="3" name="Content Placeholder 2"/>
          <p:cNvSpPr>
            <a:spLocks noGrp="1"/>
          </p:cNvSpPr>
          <p:nvPr>
            <p:ph idx="1"/>
          </p:nvPr>
        </p:nvSpPr>
        <p:spPr/>
        <p:txBody>
          <a:bodyPr/>
          <a:lstStyle/>
          <a:p>
            <a:r>
              <a:rPr lang="en-US" dirty="0" smtClean="0"/>
              <a:t>At the 4th World Conference on Women in Beijing, delegates from 189 countries on 15 September 1995 signed the Beijing Declaration and the Beijing Global Platform for Action, which sets out a unique </a:t>
            </a:r>
            <a:r>
              <a:rPr lang="en-US" dirty="0" err="1" smtClean="0"/>
              <a:t>programme</a:t>
            </a:r>
            <a:r>
              <a:rPr lang="en-US" dirty="0" smtClean="0"/>
              <a:t> for equality between women and men in</a:t>
            </a:r>
            <a:r>
              <a:rPr lang="en-US" dirty="0" smtClean="0">
                <a:hlinkClick r:id="rId2" tooltip="external link: http://www.un.org/womenwatch/daw/beijing/platform/index.html"/>
              </a:rPr>
              <a:t> </a:t>
            </a:r>
            <a:r>
              <a:rPr lang="en-US" dirty="0" smtClean="0">
                <a:solidFill>
                  <a:srgbClr val="FF0000"/>
                </a:solidFill>
                <a:hlinkClick r:id="rId2" tooltip="external link: http://www.un.org/womenwatch/daw/beijing/platform/index.html"/>
              </a:rPr>
              <a:t>twelve critical topic areas</a:t>
            </a:r>
            <a:endParaRPr lang="en-US" dirty="0" smtClean="0">
              <a:solidFill>
                <a:srgbClr val="FF0000"/>
              </a:solidFill>
            </a:endParaRPr>
          </a:p>
          <a:p>
            <a:endParaRPr lang="en-US"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lstStyle/>
          <a:p>
            <a:r>
              <a:rPr lang="en-US" dirty="0" smtClean="0"/>
              <a:t>History of GM Cont’d</a:t>
            </a:r>
            <a:endParaRPr lang="en-US" dirty="0"/>
          </a:p>
        </p:txBody>
      </p:sp>
      <p:sp>
        <p:nvSpPr>
          <p:cNvPr id="3" name="Content Placeholder 2"/>
          <p:cNvSpPr>
            <a:spLocks noGrp="1"/>
          </p:cNvSpPr>
          <p:nvPr>
            <p:ph idx="1"/>
          </p:nvPr>
        </p:nvSpPr>
        <p:spPr>
          <a:xfrm>
            <a:off x="457200" y="1219200"/>
            <a:ext cx="7239000" cy="5410200"/>
          </a:xfrm>
        </p:spPr>
        <p:txBody>
          <a:bodyPr>
            <a:normAutofit fontScale="92500" lnSpcReduction="20000"/>
          </a:bodyPr>
          <a:lstStyle/>
          <a:p>
            <a:r>
              <a:rPr lang="en-US" dirty="0" smtClean="0"/>
              <a:t>These topic areas are: </a:t>
            </a:r>
          </a:p>
          <a:p>
            <a:pPr>
              <a:buNone/>
            </a:pPr>
            <a:r>
              <a:rPr lang="en-US" dirty="0" smtClean="0"/>
              <a:t>1.“Women and Poverty”, </a:t>
            </a:r>
          </a:p>
          <a:p>
            <a:pPr>
              <a:buNone/>
            </a:pPr>
            <a:r>
              <a:rPr lang="en-US" dirty="0" smtClean="0"/>
              <a:t>2. “Education and Training of Women”,</a:t>
            </a:r>
          </a:p>
          <a:p>
            <a:pPr>
              <a:buNone/>
            </a:pPr>
            <a:r>
              <a:rPr lang="en-US" dirty="0" smtClean="0"/>
              <a:t>3. “Women and Health”,</a:t>
            </a:r>
          </a:p>
          <a:p>
            <a:pPr marL="514350" indent="-514350">
              <a:buNone/>
            </a:pPr>
            <a:r>
              <a:rPr lang="en-US" dirty="0" smtClean="0"/>
              <a:t>4. “Violence Against Women”,</a:t>
            </a:r>
          </a:p>
          <a:p>
            <a:pPr marL="514350" indent="-514350">
              <a:buAutoNum type="arabicPeriod" startAt="5"/>
            </a:pPr>
            <a:r>
              <a:rPr lang="en-US" dirty="0" smtClean="0"/>
              <a:t> “Women and Armed Conflicts”, </a:t>
            </a:r>
          </a:p>
          <a:p>
            <a:pPr marL="514350" indent="-514350">
              <a:buAutoNum type="arabicPeriod" startAt="5"/>
            </a:pPr>
            <a:r>
              <a:rPr lang="en-US" dirty="0" smtClean="0"/>
              <a:t>“Women and Industry”,</a:t>
            </a:r>
          </a:p>
          <a:p>
            <a:pPr marL="514350" indent="-514350">
              <a:buAutoNum type="arabicPeriod" startAt="5"/>
            </a:pPr>
            <a:r>
              <a:rPr lang="en-US" dirty="0" smtClean="0"/>
              <a:t> “Women in Positions of Power and Decision-Making”,</a:t>
            </a:r>
          </a:p>
          <a:p>
            <a:pPr marL="514350" indent="-514350">
              <a:buAutoNum type="arabicPeriod" startAt="5"/>
            </a:pPr>
            <a:r>
              <a:rPr lang="en-US" dirty="0" smtClean="0"/>
              <a:t> “Mechanisms for Promoting Women”,</a:t>
            </a:r>
          </a:p>
          <a:p>
            <a:pPr marL="514350" indent="-514350">
              <a:buAutoNum type="arabicPeriod" startAt="5"/>
            </a:pPr>
            <a:r>
              <a:rPr lang="en-US" dirty="0" smtClean="0"/>
              <a:t>“Women’s Human Rights”,</a:t>
            </a:r>
          </a:p>
          <a:p>
            <a:pPr marL="514350" indent="-514350">
              <a:buAutoNum type="arabicPeriod" startAt="5"/>
            </a:pPr>
            <a:r>
              <a:rPr lang="en-US" dirty="0" smtClean="0"/>
              <a:t> “Women and Media”,</a:t>
            </a:r>
          </a:p>
          <a:p>
            <a:pPr marL="514350" indent="-514350">
              <a:buAutoNum type="arabicPeriod" startAt="5"/>
            </a:pPr>
            <a:r>
              <a:rPr lang="en-US" dirty="0" smtClean="0"/>
              <a:t> “Women and the Environment”, and</a:t>
            </a:r>
          </a:p>
          <a:p>
            <a:pPr marL="514350" indent="-514350">
              <a:buAutoNum type="arabicPeriod" startAt="5"/>
            </a:pPr>
            <a:r>
              <a:rPr lang="en-US" dirty="0" smtClean="0"/>
              <a:t> “Girls”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Gender Mainstreaming: The Immediate Challenge</a:t>
            </a:r>
            <a:r>
              <a:rPr lang="en-US" sz="5400" dirty="0" smtClean="0"/>
              <a:t> </a:t>
            </a:r>
            <a:endParaRPr lang="en-US" dirty="0"/>
          </a:p>
        </p:txBody>
      </p:sp>
      <p:sp>
        <p:nvSpPr>
          <p:cNvPr id="3" name="Content Placeholder 2"/>
          <p:cNvSpPr>
            <a:spLocks noGrp="1"/>
          </p:cNvSpPr>
          <p:nvPr>
            <p:ph idx="1"/>
          </p:nvPr>
        </p:nvSpPr>
        <p:spPr/>
        <p:txBody>
          <a:bodyPr/>
          <a:lstStyle/>
          <a:p>
            <a:pPr>
              <a:defRPr/>
            </a:pPr>
            <a:r>
              <a:rPr lang="en-US" dirty="0" smtClean="0"/>
              <a:t>Gender mainstreaming (GM) is at a critical cross-roads; early supporters are beginning to feel that it has failed</a:t>
            </a:r>
          </a:p>
          <a:p>
            <a:pPr>
              <a:defRPr/>
            </a:pPr>
            <a:r>
              <a:rPr lang="en-US" dirty="0" smtClean="0"/>
              <a:t>Already missed the deadline for MDG3 </a:t>
            </a:r>
          </a:p>
          <a:p>
            <a:pPr>
              <a:defRPr/>
            </a:pPr>
            <a:r>
              <a:rPr lang="en-US" dirty="0" smtClean="0"/>
              <a:t>But too early to judge failure</a:t>
            </a:r>
          </a:p>
          <a:p>
            <a:pPr>
              <a:defRPr/>
            </a:pPr>
            <a:r>
              <a:rPr lang="en-US" dirty="0" smtClean="0"/>
              <a:t>A timely moment to reinvigorate efforts on gender mainstreaming and make them successful</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223</TotalTime>
  <Words>1356</Words>
  <Application>Microsoft Office PowerPoint</Application>
  <PresentationFormat>On-screen Show (4:3)</PresentationFormat>
  <Paragraphs>131</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Opulent</vt:lpstr>
      <vt:lpstr>Gender Mainstreaming: Concepts and Approaches </vt:lpstr>
      <vt:lpstr>Gender Mainstreaming: Concepts and Approaches </vt:lpstr>
      <vt:lpstr>Slide 3</vt:lpstr>
      <vt:lpstr>Definition of Gender mainstreaming </vt:lpstr>
      <vt:lpstr>Definition cont’d</vt:lpstr>
      <vt:lpstr>History of Gender mainstreaming</vt:lpstr>
      <vt:lpstr>History of GM Cont’d</vt:lpstr>
      <vt:lpstr>History of GM Cont’d</vt:lpstr>
      <vt:lpstr>Gender Mainstreaming: The Immediate Challenge </vt:lpstr>
      <vt:lpstr>How GM works right now </vt:lpstr>
      <vt:lpstr>Activity</vt:lpstr>
      <vt:lpstr>Challenges in implementation </vt:lpstr>
      <vt:lpstr>  CHARACTERISTICS OF GENDER MAINSTREAMING </vt:lpstr>
      <vt:lpstr>What is needed to mainstream  gender in operations? </vt:lpstr>
      <vt:lpstr>What is needed to mainstream  gender in operations? </vt:lpstr>
      <vt:lpstr>What is needed to mainstream  gender in operations? </vt:lpstr>
      <vt:lpstr>What is needed to mainstream  gender in operations? </vt:lpstr>
      <vt:lpstr>Tools/approaches to Gm</vt:lpstr>
      <vt:lpstr>Slide 19</vt:lpstr>
      <vt:lpstr>Other Approaches (by SGMSC)</vt:lpstr>
      <vt:lpstr>Slide 21</vt:lpstr>
      <vt:lpstr>Slide 22</vt:lpstr>
      <vt:lpstr>Slide 23</vt:lpstr>
      <vt:lpstr>Slide 24</vt:lpstr>
      <vt:lpstr>Slide 25</vt:lpstr>
      <vt:lpstr>Finally………………</vt:lpstr>
      <vt:lpstr>Group work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Mainstreaming: Concepts and Approaches</dc:title>
  <dc:creator>Dell</dc:creator>
  <cp:lastModifiedBy>Dell</cp:lastModifiedBy>
  <cp:revision>26</cp:revision>
  <dcterms:created xsi:type="dcterms:W3CDTF">2018-12-24T07:44:20Z</dcterms:created>
  <dcterms:modified xsi:type="dcterms:W3CDTF">2018-12-26T05:48:30Z</dcterms:modified>
</cp:coreProperties>
</file>